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6"/>
  </p:notesMasterIdLst>
  <p:sldIdLst>
    <p:sldId id="266" r:id="rId4"/>
    <p:sldId id="279" r:id="rId5"/>
    <p:sldId id="280" r:id="rId6"/>
    <p:sldId id="256" r:id="rId7"/>
    <p:sldId id="257" r:id="rId8"/>
    <p:sldId id="258" r:id="rId9"/>
    <p:sldId id="267" r:id="rId10"/>
    <p:sldId id="260" r:id="rId11"/>
    <p:sldId id="261" r:id="rId12"/>
    <p:sldId id="262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6" r:id="rId21"/>
    <p:sldId id="281" r:id="rId22"/>
    <p:sldId id="277" r:id="rId23"/>
    <p:sldId id="278" r:id="rId24"/>
    <p:sldId id="265" r:id="rId25"/>
  </p:sldIdLst>
  <p:sldSz cx="14630400" cy="8229600"/>
  <p:notesSz cx="8229600" cy="14630400"/>
  <p:embeddedFontLst>
    <p:embeddedFont>
      <p:font typeface="Aharoni" panose="02010803020104030203" pitchFamily="2" charset="-79"/>
      <p:bold r:id="rId27"/>
    </p:embeddedFont>
    <p:embeddedFont>
      <p:font typeface="Alexandria Semi Bold" panose="020B0604020202020204" charset="0"/>
      <p:regular r:id="rId28"/>
    </p:embeddedFont>
    <p:embeddedFont>
      <p:font typeface="Barlow Bold" panose="020B060402020202020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Raleway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Sora Light" panose="020B0604020202020204" charset="0"/>
      <p:regular r:id="rId4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2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7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10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069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801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412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84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817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145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89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57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55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307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393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5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408551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808801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582202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688677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873176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886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074861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05268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449323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847408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11211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934651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3124510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922653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4142758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81649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86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4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5493" y="146553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Document Summarization Tool</a:t>
            </a:r>
            <a:endParaRPr kumimoji="0" lang="en-US" sz="46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1"/>
          <p:cNvSpPr/>
          <p:nvPr/>
        </p:nvSpPr>
        <p:spPr>
          <a:xfrm>
            <a:off x="803729" y="3677358"/>
            <a:ext cx="5825672" cy="3993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SUPERVISOR :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PURI VIKRAM &amp; NGUYEN DUNG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GROUP  7: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PHAM VU KHANH TRUONG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PHAN DUC TAI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BUI THI BICH HIEU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1124903"/>
            <a:ext cx="7367111" cy="642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Extractive Method: LSA + TF-IDF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70057" y="2255758"/>
            <a:ext cx="308431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 Steps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170057" y="2836545"/>
            <a:ext cx="3650099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Tokenization: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Text is broken down into individual sentences and words.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70057" y="3842504"/>
            <a:ext cx="3650099" cy="15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Text Normalization: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Content is converted to lowercase, punctuation is removed, and language-specific stopwords are filtered.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0304264" y="2255758"/>
            <a:ext cx="323266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Summarization Process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304264" y="2836545"/>
            <a:ext cx="3650099" cy="15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Sentence Weighting (TF-IDF):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matrix is created to score the importance of each sentence based on term frequency-inverse document frequency.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304264" y="4467582"/>
            <a:ext cx="3650099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Latent Topic Extraction (LSA):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LSA is applied to identify the main underlying topics within the text.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304264" y="5473541"/>
            <a:ext cx="3650099" cy="15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Sentence Selection: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top three sentences with the highest contribution to the primary latent topic are selected as the summary.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87391"/>
            <a:ext cx="76047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Languages &amp; Technologies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3025021"/>
            <a:ext cx="3705344" cy="1673662"/>
          </a:xfrm>
          <a:prstGeom prst="roundRect">
            <a:avLst>
              <a:gd name="adj" fmla="val 5437"/>
            </a:avLst>
          </a:prstGeom>
          <a:noFill/>
          <a:ln w="3048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764" y="32720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Python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91764" y="3758208"/>
            <a:ext cx="3211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Main language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6628" y="3025021"/>
            <a:ext cx="3705463" cy="1673662"/>
          </a:xfrm>
          <a:prstGeom prst="roundRect">
            <a:avLst>
              <a:gd name="adj" fmla="val 5437"/>
            </a:avLst>
          </a:prstGeom>
          <a:noFill/>
          <a:ln w="3048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3683" y="32720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Libraries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13683" y="3758208"/>
            <a:ext cx="32113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transformers, torch, scikit-learn, nltk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44709" y="4915257"/>
            <a:ext cx="7627382" cy="1326952"/>
          </a:xfrm>
          <a:prstGeom prst="roundRect">
            <a:avLst>
              <a:gd name="adj" fmla="val 6858"/>
            </a:avLst>
          </a:prstGeom>
          <a:noFill/>
          <a:ln w="3048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764" y="51623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Frontend/Backend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91764" y="5648444"/>
            <a:ext cx="71332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HTML/CSS, Tailwind, Flask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35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8381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 Interface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5571411"/>
            <a:ext cx="4262914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4884" y="60045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Input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4884" y="6490692"/>
            <a:ext cx="38297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Enter text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3624" y="5246370"/>
            <a:ext cx="4263033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00199" y="56795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Method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00199" y="6165652"/>
            <a:ext cx="3829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Choose abstractive or extractive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09058" y="4921448"/>
            <a:ext cx="4263033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633" y="53545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Results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25633" y="5840730"/>
            <a:ext cx="3829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View summarized output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362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3787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Summarization Approaches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004786"/>
            <a:ext cx="31580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Abstractive (T5-small)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4577596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AutoTokenizer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3B3535"/>
              </a:solidFill>
              <a:effectLst/>
              <a:uLnTx/>
              <a:uFillTx/>
              <a:latin typeface="Sora Light" pitchFamily="34" charset="0"/>
              <a:ea typeface="Sora Light" pitchFamily="34" charset="-122"/>
              <a:cs typeface="Sora Light" pitchFamily="34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AutoModelForSeq2SeqLM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5422463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43939" y="4004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Extractive (LSA)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43939" y="4577596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NLTK &amp;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langdetect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for split sentence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43939" y="5000030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TF-IDF vectorization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43939" y="5422463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TruncatedSVD dimensionality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4FFEEA0B-7638-49DD-B2B5-B2DA96426668}"/>
              </a:ext>
            </a:extLst>
          </p:cNvPr>
          <p:cNvSpPr/>
          <p:nvPr/>
        </p:nvSpPr>
        <p:spPr>
          <a:xfrm>
            <a:off x="4869954" y="5921573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LSA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4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41264"/>
            <a:ext cx="57748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Evaluation Methods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873335"/>
            <a:ext cx="7627382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5" name="Shape 2"/>
          <p:cNvSpPr/>
          <p:nvPr/>
        </p:nvSpPr>
        <p:spPr>
          <a:xfrm>
            <a:off x="4247019" y="2578894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4442043" y="2741414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5364" y="34454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ROUGE Metrics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05364" y="3931563"/>
            <a:ext cx="71332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For abstractive summarization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8309" y="5036344"/>
            <a:ext cx="7627382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0" name="Shape 7"/>
          <p:cNvSpPr/>
          <p:nvPr/>
        </p:nvSpPr>
        <p:spPr>
          <a:xfrm>
            <a:off x="4247019" y="4741902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sp>
        <p:nvSpPr>
          <p:cNvPr id="11" name="Text 8"/>
          <p:cNvSpPr/>
          <p:nvPr/>
        </p:nvSpPr>
        <p:spPr>
          <a:xfrm>
            <a:off x="4442043" y="490442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05364" y="56084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Cosine Similarity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05364" y="6094571"/>
            <a:ext cx="71332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B3535"/>
                </a:solidFill>
                <a:effectLst/>
                <a:uLnTx/>
                <a:uFillTx/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For extractive summarization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594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8" y="3758446"/>
            <a:ext cx="70140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+mn-ea"/>
                <a:cs typeface="Alexandria Semi Bold" pitchFamily="34" charset="-120"/>
              </a:rPr>
              <a:t>RESULT &amp; DEMO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156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F8F86-19DA-4507-A92D-BF62A6549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119" y="0"/>
            <a:ext cx="14670718" cy="85260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55E378-1BCD-43EF-AC6D-7C474703E765}"/>
              </a:ext>
            </a:extLst>
          </p:cNvPr>
          <p:cNvCxnSpPr>
            <a:cxnSpLocks/>
          </p:cNvCxnSpPr>
          <p:nvPr/>
        </p:nvCxnSpPr>
        <p:spPr>
          <a:xfrm>
            <a:off x="751840" y="2570480"/>
            <a:ext cx="1444950" cy="707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20F899-D2B4-4FF2-9C94-8E69565E3BEE}"/>
              </a:ext>
            </a:extLst>
          </p:cNvPr>
          <p:cNvCxnSpPr/>
          <p:nvPr/>
        </p:nvCxnSpPr>
        <p:spPr>
          <a:xfrm flipH="1">
            <a:off x="11633200" y="1950720"/>
            <a:ext cx="792480" cy="98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2DF22F-739A-453A-B241-48AD2D4F9E3F}"/>
              </a:ext>
            </a:extLst>
          </p:cNvPr>
          <p:cNvCxnSpPr/>
          <p:nvPr/>
        </p:nvCxnSpPr>
        <p:spPr>
          <a:xfrm flipH="1">
            <a:off x="12506960" y="4856480"/>
            <a:ext cx="782320" cy="670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0D7656-B421-4CBC-BDF3-404E23DF0AEE}"/>
              </a:ext>
            </a:extLst>
          </p:cNvPr>
          <p:cNvCxnSpPr/>
          <p:nvPr/>
        </p:nvCxnSpPr>
        <p:spPr>
          <a:xfrm flipH="1">
            <a:off x="4368800" y="6014720"/>
            <a:ext cx="985520" cy="98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14FB13-5AE1-4714-A19A-D9C28DB4C742}"/>
              </a:ext>
            </a:extLst>
          </p:cNvPr>
          <p:cNvCxnSpPr/>
          <p:nvPr/>
        </p:nvCxnSpPr>
        <p:spPr>
          <a:xfrm>
            <a:off x="751840" y="5303520"/>
            <a:ext cx="1168400" cy="711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84CFD-727A-4AC6-823E-FDF244EAE1EE}"/>
              </a:ext>
            </a:extLst>
          </p:cNvPr>
          <p:cNvCxnSpPr/>
          <p:nvPr/>
        </p:nvCxnSpPr>
        <p:spPr>
          <a:xfrm flipH="1">
            <a:off x="8910320" y="5120640"/>
            <a:ext cx="629920" cy="822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64E40D-60F2-4A43-8F1F-0FADF02A16B7}"/>
              </a:ext>
            </a:extLst>
          </p:cNvPr>
          <p:cNvSpPr txBox="1"/>
          <p:nvPr/>
        </p:nvSpPr>
        <p:spPr>
          <a:xfrm>
            <a:off x="40801" y="2074148"/>
            <a:ext cx="137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88781-ED75-4881-BC58-27025456FC75}"/>
              </a:ext>
            </a:extLst>
          </p:cNvPr>
          <p:cNvSpPr txBox="1"/>
          <p:nvPr/>
        </p:nvSpPr>
        <p:spPr>
          <a:xfrm>
            <a:off x="11821240" y="1581388"/>
            <a:ext cx="137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area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9CA9D8-F83D-4C70-824D-7FF46A76A9D9}"/>
              </a:ext>
            </a:extLst>
          </p:cNvPr>
          <p:cNvSpPr txBox="1"/>
          <p:nvPr/>
        </p:nvSpPr>
        <p:spPr>
          <a:xfrm>
            <a:off x="30560" y="4872452"/>
            <a:ext cx="188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file button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9D87E7-F548-4426-A3B4-5EB02AF5AA8F}"/>
              </a:ext>
            </a:extLst>
          </p:cNvPr>
          <p:cNvSpPr txBox="1"/>
          <p:nvPr/>
        </p:nvSpPr>
        <p:spPr>
          <a:xfrm>
            <a:off x="8676720" y="4624264"/>
            <a:ext cx="146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 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D05E1A-4BBE-4120-A294-61326E1C93B8}"/>
              </a:ext>
            </a:extLst>
          </p:cNvPr>
          <p:cNvSpPr txBox="1"/>
          <p:nvPr/>
        </p:nvSpPr>
        <p:spPr>
          <a:xfrm>
            <a:off x="12506960" y="4210149"/>
            <a:ext cx="146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 time taken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7D14-EA7B-431E-ADE3-0B5D18A21309}"/>
              </a:ext>
            </a:extLst>
          </p:cNvPr>
          <p:cNvSpPr txBox="1"/>
          <p:nvPr/>
        </p:nvSpPr>
        <p:spPr>
          <a:xfrm>
            <a:off x="4683800" y="5287109"/>
            <a:ext cx="146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 type</a:t>
            </a:r>
          </a:p>
        </p:txBody>
      </p:sp>
    </p:spTree>
    <p:extLst>
      <p:ext uri="{BB962C8B-B14F-4D97-AF65-F5344CB8AC3E}">
        <p14:creationId xmlns:p14="http://schemas.microsoft.com/office/powerpoint/2010/main" val="2178748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3837064-7577-4247-8F98-437AADA494F6}"/>
              </a:ext>
            </a:extLst>
          </p:cNvPr>
          <p:cNvSpPr/>
          <p:nvPr/>
        </p:nvSpPr>
        <p:spPr>
          <a:xfrm>
            <a:off x="606504" y="564711"/>
            <a:ext cx="64153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09110-F70C-4BEB-B893-0E2673C4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04" y="1389657"/>
            <a:ext cx="4309911" cy="6275232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6328C96A-959F-49A3-9870-1E391E57E6D9}"/>
              </a:ext>
            </a:extLst>
          </p:cNvPr>
          <p:cNvSpPr/>
          <p:nvPr/>
        </p:nvSpPr>
        <p:spPr>
          <a:xfrm>
            <a:off x="7315200" y="580782"/>
            <a:ext cx="64153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Cosine Similarity Evaluate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03D95-9475-46FE-B389-A367C47F3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24" y="1389657"/>
            <a:ext cx="3419952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02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8454" y="374225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</a:t>
            </a:r>
            <a:endParaRPr lang="en-US" sz="39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3F396-7B19-4259-A01D-45519AAD4AFF}"/>
              </a:ext>
            </a:extLst>
          </p:cNvPr>
          <p:cNvGrpSpPr/>
          <p:nvPr/>
        </p:nvGrpSpPr>
        <p:grpSpPr>
          <a:xfrm>
            <a:off x="400091" y="2395418"/>
            <a:ext cx="6279356" cy="826056"/>
            <a:chOff x="793790" y="1943933"/>
            <a:chExt cx="6279356" cy="826056"/>
          </a:xfrm>
        </p:grpSpPr>
        <p:sp>
          <p:nvSpPr>
            <p:cNvPr id="3" name="Text 1"/>
            <p:cNvSpPr/>
            <p:nvPr/>
          </p:nvSpPr>
          <p:spPr>
            <a:xfrm>
              <a:off x="793790" y="1943933"/>
              <a:ext cx="5206484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5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Challenge 1: Scarcity of High-Quality Datasets</a:t>
              </a:r>
              <a:endParaRPr lang="en-US" sz="195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2452449"/>
              <a:ext cx="6279356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 multilingual dataset is hard to find in the Internet.</a:t>
              </a:r>
              <a:endParaRPr lang="en-US" sz="155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07FAC1-3FF0-4853-A83F-807900C12B04}"/>
              </a:ext>
            </a:extLst>
          </p:cNvPr>
          <p:cNvGrpSpPr/>
          <p:nvPr/>
        </p:nvGrpSpPr>
        <p:grpSpPr>
          <a:xfrm>
            <a:off x="7950954" y="1372135"/>
            <a:ext cx="6279356" cy="1143595"/>
            <a:chOff x="7564874" y="1943933"/>
            <a:chExt cx="6279356" cy="1143595"/>
          </a:xfrm>
        </p:grpSpPr>
        <p:sp>
          <p:nvSpPr>
            <p:cNvPr id="6" name="Text 3"/>
            <p:cNvSpPr/>
            <p:nvPr/>
          </p:nvSpPr>
          <p:spPr>
            <a:xfrm>
              <a:off x="7564874" y="1943933"/>
              <a:ext cx="5476756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5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Challenge 2: Computational Resource Demands</a:t>
              </a:r>
              <a:endParaRPr lang="en-US" sz="19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564874" y="2452449"/>
              <a:ext cx="6279356" cy="6350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 transformer model needs the high RAM, VRAM and CPU to fine-tuned and run.</a:t>
              </a:r>
              <a:endParaRPr lang="en-US" sz="155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10DE7E-A8B6-4B58-BBC1-54F43E7367EA}"/>
              </a:ext>
            </a:extLst>
          </p:cNvPr>
          <p:cNvGrpSpPr/>
          <p:nvPr/>
        </p:nvGrpSpPr>
        <p:grpSpPr>
          <a:xfrm>
            <a:off x="7101840" y="5713871"/>
            <a:ext cx="5596850" cy="1200320"/>
            <a:chOff x="702350" y="4097258"/>
            <a:chExt cx="5596850" cy="1200320"/>
          </a:xfrm>
        </p:grpSpPr>
        <p:sp>
          <p:nvSpPr>
            <p:cNvPr id="9" name="Text 1">
              <a:extLst>
                <a:ext uri="{FF2B5EF4-FFF2-40B4-BE49-F238E27FC236}">
                  <a16:creationId xmlns:a16="http://schemas.microsoft.com/office/drawing/2014/main" id="{C9FCB054-216D-4D19-BA39-2685C69451BC}"/>
                </a:ext>
              </a:extLst>
            </p:cNvPr>
            <p:cNvSpPr/>
            <p:nvPr/>
          </p:nvSpPr>
          <p:spPr>
            <a:xfrm>
              <a:off x="786170" y="4097258"/>
              <a:ext cx="5206484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5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Challenge 3: Multilanguage Processing</a:t>
              </a:r>
              <a:endParaRPr lang="en-US" sz="19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CB271C-9589-4751-854D-3F45430B0989}"/>
                </a:ext>
              </a:extLst>
            </p:cNvPr>
            <p:cNvSpPr txBox="1"/>
            <p:nvPr/>
          </p:nvSpPr>
          <p:spPr>
            <a:xfrm>
              <a:off x="702350" y="4592320"/>
              <a:ext cx="5596850" cy="705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50" b="0" i="0" u="none" strike="noStrike" kern="1200" cap="none" spc="0" normalizeH="0" baseline="0" noProof="0" dirty="0">
                  <a:ln>
                    <a:noFill/>
                  </a:ln>
                  <a:solidFill>
                    <a:srgbClr val="3C3939"/>
                  </a:solidFill>
                  <a:effectLst/>
                  <a:uLnTx/>
                  <a:uFillTx/>
                  <a:latin typeface="Roboto" pitchFamily="34" charset="0"/>
                  <a:ea typeface="Roboto" pitchFamily="34" charset="-122"/>
                  <a:cs typeface="Roboto" pitchFamily="34" charset="-120"/>
                </a:rPr>
                <a:t>Process many difference languages but ensuring time and accuracy of response.</a:t>
              </a:r>
              <a:endPara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4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68FC7-5728-49B1-BF45-EBD9493C6666}"/>
              </a:ext>
            </a:extLst>
          </p:cNvPr>
          <p:cNvSpPr txBox="1"/>
          <p:nvPr/>
        </p:nvSpPr>
        <p:spPr>
          <a:xfrm>
            <a:off x="1168400" y="3237637"/>
            <a:ext cx="668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367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9C5A833-E1ED-49D9-9441-F083F9F1AE4F}"/>
              </a:ext>
            </a:extLst>
          </p:cNvPr>
          <p:cNvGrpSpPr/>
          <p:nvPr/>
        </p:nvGrpSpPr>
        <p:grpSpPr>
          <a:xfrm>
            <a:off x="880946" y="1189872"/>
            <a:ext cx="6692962" cy="1200329"/>
            <a:chOff x="880946" y="1790037"/>
            <a:chExt cx="6692962" cy="12003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4FE185-8E1F-4D28-888C-D74D597FFE26}"/>
                </a:ext>
              </a:extLst>
            </p:cNvPr>
            <p:cNvGrpSpPr/>
            <p:nvPr/>
          </p:nvGrpSpPr>
          <p:grpSpPr>
            <a:xfrm>
              <a:off x="880946" y="1938578"/>
              <a:ext cx="903248" cy="903248"/>
              <a:chOff x="880946" y="1349298"/>
              <a:chExt cx="903248" cy="903248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1BAECE-A58F-4CB1-9EF9-FE893FC11901}"/>
                  </a:ext>
                </a:extLst>
              </p:cNvPr>
              <p:cNvSpPr/>
              <p:nvPr/>
            </p:nvSpPr>
            <p:spPr>
              <a:xfrm>
                <a:off x="880946" y="1349298"/>
                <a:ext cx="903248" cy="90324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CFF375-C932-4BCA-8FB4-69F9B642B041}"/>
                  </a:ext>
                </a:extLst>
              </p:cNvPr>
              <p:cNvSpPr txBox="1"/>
              <p:nvPr/>
            </p:nvSpPr>
            <p:spPr>
              <a:xfrm>
                <a:off x="1092820" y="1446979"/>
                <a:ext cx="4460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1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19BB86-5815-49A3-BA4C-1387D8EE284B}"/>
                </a:ext>
              </a:extLst>
            </p:cNvPr>
            <p:cNvSpPr txBox="1"/>
            <p:nvPr/>
          </p:nvSpPr>
          <p:spPr>
            <a:xfrm>
              <a:off x="1996068" y="1790037"/>
              <a:ext cx="55778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Problem Statement &amp; Objectives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81026D-4470-4A2A-8E26-00AB810F8421}"/>
              </a:ext>
            </a:extLst>
          </p:cNvPr>
          <p:cNvGrpSpPr/>
          <p:nvPr/>
        </p:nvGrpSpPr>
        <p:grpSpPr>
          <a:xfrm>
            <a:off x="880946" y="2734192"/>
            <a:ext cx="6785888" cy="1200329"/>
            <a:chOff x="880946" y="1790037"/>
            <a:chExt cx="6785888" cy="12003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711266-E944-4EF1-8F48-1725C7635280}"/>
                </a:ext>
              </a:extLst>
            </p:cNvPr>
            <p:cNvGrpSpPr/>
            <p:nvPr/>
          </p:nvGrpSpPr>
          <p:grpSpPr>
            <a:xfrm>
              <a:off x="880946" y="1938578"/>
              <a:ext cx="903248" cy="903248"/>
              <a:chOff x="880946" y="1349298"/>
              <a:chExt cx="903248" cy="90324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866170B-C62D-4CED-82A4-4F1E74B6B5C2}"/>
                  </a:ext>
                </a:extLst>
              </p:cNvPr>
              <p:cNvSpPr/>
              <p:nvPr/>
            </p:nvSpPr>
            <p:spPr>
              <a:xfrm>
                <a:off x="880946" y="1349298"/>
                <a:ext cx="903248" cy="90324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0EBB93-FB56-461B-AE4A-7664755FAD01}"/>
                  </a:ext>
                </a:extLst>
              </p:cNvPr>
              <p:cNvSpPr txBox="1"/>
              <p:nvPr/>
            </p:nvSpPr>
            <p:spPr>
              <a:xfrm>
                <a:off x="1092820" y="1446979"/>
                <a:ext cx="4460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2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700A84-AD12-4206-B223-71B50B6DB7B8}"/>
                </a:ext>
              </a:extLst>
            </p:cNvPr>
            <p:cNvSpPr txBox="1"/>
            <p:nvPr/>
          </p:nvSpPr>
          <p:spPr>
            <a:xfrm>
              <a:off x="2088994" y="1790037"/>
              <a:ext cx="55778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Technology &amp; Implementation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488239-F2A1-4420-8572-B186657EEA1E}"/>
              </a:ext>
            </a:extLst>
          </p:cNvPr>
          <p:cNvGrpSpPr/>
          <p:nvPr/>
        </p:nvGrpSpPr>
        <p:grpSpPr>
          <a:xfrm>
            <a:off x="880946" y="4335986"/>
            <a:ext cx="6784402" cy="903248"/>
            <a:chOff x="880946" y="1938578"/>
            <a:chExt cx="6784402" cy="9032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ADB338-86DC-43FE-A8D1-CE3AC50A55B7}"/>
                </a:ext>
              </a:extLst>
            </p:cNvPr>
            <p:cNvGrpSpPr/>
            <p:nvPr/>
          </p:nvGrpSpPr>
          <p:grpSpPr>
            <a:xfrm>
              <a:off x="880946" y="1938578"/>
              <a:ext cx="903248" cy="903248"/>
              <a:chOff x="880946" y="1349298"/>
              <a:chExt cx="903248" cy="90324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C9AD70-5E57-40C2-AB72-8572E674CFF0}"/>
                  </a:ext>
                </a:extLst>
              </p:cNvPr>
              <p:cNvSpPr/>
              <p:nvPr/>
            </p:nvSpPr>
            <p:spPr>
              <a:xfrm>
                <a:off x="880946" y="1349298"/>
                <a:ext cx="903248" cy="90324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2166B1-160B-4845-B732-5D0071B125C2}"/>
                  </a:ext>
                </a:extLst>
              </p:cNvPr>
              <p:cNvSpPr txBox="1"/>
              <p:nvPr/>
            </p:nvSpPr>
            <p:spPr>
              <a:xfrm>
                <a:off x="1092820" y="1446979"/>
                <a:ext cx="4460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3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AC19BD-1F51-43E6-BEBF-399144163827}"/>
                </a:ext>
              </a:extLst>
            </p:cNvPr>
            <p:cNvSpPr txBox="1"/>
            <p:nvPr/>
          </p:nvSpPr>
          <p:spPr>
            <a:xfrm>
              <a:off x="2087508" y="2036259"/>
              <a:ext cx="557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Result &amp; Demo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8A2FF2-B24B-4380-BE8C-F39541ADA76B}"/>
              </a:ext>
            </a:extLst>
          </p:cNvPr>
          <p:cNvGrpSpPr/>
          <p:nvPr/>
        </p:nvGrpSpPr>
        <p:grpSpPr>
          <a:xfrm>
            <a:off x="880946" y="5765593"/>
            <a:ext cx="6784402" cy="903248"/>
            <a:chOff x="880946" y="1938578"/>
            <a:chExt cx="6784402" cy="90324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81E437-6EC1-45B3-849E-2BE15CF0531E}"/>
                </a:ext>
              </a:extLst>
            </p:cNvPr>
            <p:cNvGrpSpPr/>
            <p:nvPr/>
          </p:nvGrpSpPr>
          <p:grpSpPr>
            <a:xfrm>
              <a:off x="880946" y="1938578"/>
              <a:ext cx="903248" cy="903248"/>
              <a:chOff x="880946" y="1349298"/>
              <a:chExt cx="903248" cy="90324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719D3A5-9E79-4E54-8933-DE970D10FED2}"/>
                  </a:ext>
                </a:extLst>
              </p:cNvPr>
              <p:cNvSpPr/>
              <p:nvPr/>
            </p:nvSpPr>
            <p:spPr>
              <a:xfrm>
                <a:off x="880946" y="1349298"/>
                <a:ext cx="903248" cy="90324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D28339-3144-4437-A84A-6561E8AF9A4B}"/>
                  </a:ext>
                </a:extLst>
              </p:cNvPr>
              <p:cNvSpPr txBox="1"/>
              <p:nvPr/>
            </p:nvSpPr>
            <p:spPr>
              <a:xfrm>
                <a:off x="1092820" y="1446979"/>
                <a:ext cx="4460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4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61281B-C2F1-4A96-9BD3-F911B8F709DF}"/>
                </a:ext>
              </a:extLst>
            </p:cNvPr>
            <p:cNvSpPr txBox="1"/>
            <p:nvPr/>
          </p:nvSpPr>
          <p:spPr>
            <a:xfrm>
              <a:off x="2087508" y="2036259"/>
              <a:ext cx="557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702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Work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43933"/>
            <a:ext cx="52064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1: Upgrade Model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64874" y="1943933"/>
            <a:ext cx="54767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2: More Languages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64874" y="246224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More languages were added to summarize tool.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5EF44-B85F-47C3-8CD6-691E9A83A8C6}"/>
              </a:ext>
            </a:extLst>
          </p:cNvPr>
          <p:cNvSpPr txBox="1"/>
          <p:nvPr/>
        </p:nvSpPr>
        <p:spPr>
          <a:xfrm>
            <a:off x="793790" y="2452449"/>
            <a:ext cx="5707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Use deep learning model for extractive and abstractive summarization tasks for more exactly result.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4DD0A887-0F8A-4910-B51F-5082C7982B06}"/>
              </a:ext>
            </a:extLst>
          </p:cNvPr>
          <p:cNvSpPr/>
          <p:nvPr/>
        </p:nvSpPr>
        <p:spPr>
          <a:xfrm>
            <a:off x="793790" y="471633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3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14842-9B0A-496C-8680-22D1233C3ACD}"/>
              </a:ext>
            </a:extLst>
          </p:cNvPr>
          <p:cNvSpPr txBox="1"/>
          <p:nvPr/>
        </p:nvSpPr>
        <p:spPr>
          <a:xfrm>
            <a:off x="793790" y="5462405"/>
            <a:ext cx="13050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system has successfully implemented two text summarization methods: extractive and abstractive.</a:t>
            </a:r>
          </a:p>
          <a:p>
            <a:endParaRPr lang="en-US" sz="2000" dirty="0"/>
          </a:p>
          <a:p>
            <a:r>
              <a:rPr lang="en-US" sz="2000" dirty="0"/>
              <a:t>The use of LSA + TF-IDF brings reasonable efficiency with limited resources.</a:t>
            </a:r>
          </a:p>
          <a:p>
            <a:endParaRPr lang="en-US" sz="2000" dirty="0"/>
          </a:p>
          <a:p>
            <a:r>
              <a:rPr lang="en-US" sz="2000" dirty="0"/>
              <a:t>The system has potential for practical application and future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312126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8" y="3758446"/>
            <a:ext cx="70140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+mn-ea"/>
                <a:cs typeface="Alexandria Semi Bold" pitchFamily="34" charset="-120"/>
              </a:rPr>
              <a:t>Q&amp;A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013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8" y="3605570"/>
            <a:ext cx="76033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 For Your Listening</a:t>
            </a: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68FC7-5728-49B1-BF45-EBD9493C6666}"/>
              </a:ext>
            </a:extLst>
          </p:cNvPr>
          <p:cNvSpPr txBox="1"/>
          <p:nvPr/>
        </p:nvSpPr>
        <p:spPr>
          <a:xfrm>
            <a:off x="1168400" y="2851557"/>
            <a:ext cx="6685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PROBLEM STATEMENT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2891414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72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Multilingual Document Summarization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23134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today's information age, users are overwhelmed with vast amounts of text data in multiple languages. Reading and understanding lengthy documents is time-consuming and inefficient. Our goal is to automatically summarize text content accurately and efficiently across various languages and use cases.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038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80799"/>
            <a:ext cx="6448544" cy="12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286357"/>
            <a:ext cx="649962" cy="6499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565" y="2448878"/>
            <a:ext cx="259913" cy="32492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05364" y="3152894"/>
            <a:ext cx="37174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 a Multilingual System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05364" y="3639026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 system supporting various languages for global accessibility.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2580799"/>
            <a:ext cx="6448663" cy="121920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2286357"/>
            <a:ext cx="649962" cy="649962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803" y="2448878"/>
            <a:ext cx="259913" cy="324922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7670483" y="3152894"/>
            <a:ext cx="45375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Support Abstractive Summarization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7670483" y="3639026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T5-small model for rephrasing and generating new text.</a:t>
            </a:r>
            <a:endParaRPr lang="en-US" sz="17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090517"/>
            <a:ext cx="6448544" cy="121920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796076"/>
            <a:ext cx="649962" cy="649962"/>
          </a:xfrm>
          <a:prstGeom prst="rect">
            <a:avLst/>
          </a:prstGeom>
        </p:spPr>
      </p:pic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565" y="4958596"/>
            <a:ext cx="259913" cy="324922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>
            <a:off x="1005364" y="5662613"/>
            <a:ext cx="46932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 Extractive Summarization</a:t>
            </a:r>
            <a:endParaRPr lang="en-US" sz="2200" dirty="0"/>
          </a:p>
        </p:txBody>
      </p:sp>
      <p:sp>
        <p:nvSpPr>
          <p:cNvPr id="17" name="Text 6"/>
          <p:cNvSpPr/>
          <p:nvPr/>
        </p:nvSpPr>
        <p:spPr>
          <a:xfrm>
            <a:off x="1005364" y="6148745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LSA and TF-IDF for extracting key sentences.</a:t>
            </a:r>
            <a:endParaRPr lang="en-US" sz="1700" dirty="0"/>
          </a:p>
        </p:txBody>
      </p:sp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090517"/>
            <a:ext cx="6448663" cy="121920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4796076"/>
            <a:ext cx="649962" cy="649962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803" y="4958596"/>
            <a:ext cx="259913" cy="324922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7670483" y="5662613"/>
            <a:ext cx="29450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22" name="Text 8"/>
          <p:cNvSpPr/>
          <p:nvPr/>
        </p:nvSpPr>
        <p:spPr>
          <a:xfrm>
            <a:off x="7670483" y="6148745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an intuitive UI for easy comparison of summarization methods.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41032"/>
            <a:ext cx="118005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Literature Review: Summarization Approaches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687008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70673" y="3815596"/>
            <a:ext cx="34547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Abstractive Summarization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70673" y="4301728"/>
            <a:ext cx="560915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Transformer-based models like BART, T5, and Pegasus excel in generating natural summaries. The T5-small model is pre-trained across various NLP tasks, including summarization.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3687008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62938" y="3815596"/>
            <a:ext cx="32791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Extractive Summarization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262938" y="4301728"/>
            <a:ext cx="560915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LSA (Latent Semantic Analysis) reduces text dimensionality by identifying semantic topics. TF-IDF evaluates sentence importance within a document.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68FC7-5728-49B1-BF45-EBD9493C6666}"/>
              </a:ext>
            </a:extLst>
          </p:cNvPr>
          <p:cNvSpPr txBox="1"/>
          <p:nvPr/>
        </p:nvSpPr>
        <p:spPr>
          <a:xfrm>
            <a:off x="1168400" y="3237637"/>
            <a:ext cx="6685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F1E1E"/>
                </a:solidFill>
                <a:effectLst/>
                <a:uLnTx/>
                <a:uFillTx/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TECHNOLOGY &amp; IMPLEMENTATION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13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922" y="555665"/>
            <a:ext cx="5308402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2" y="1622584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6192" y="182427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 (UI)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16192" y="2276951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text, select language and method.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2832854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6192" y="303454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Gateway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916192" y="348722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summarization requests securely.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6192" y="42448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Text Preprocessing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916192" y="469749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Cleans and prepares text for models.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2" y="5253395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6192" y="5455087"/>
            <a:ext cx="2659856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Summarization Models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916192" y="590776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T5-small for abstractive, LSA-TFIDF for extractive.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22" y="6463665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6192" y="666535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Summarized Output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916192" y="7118033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Displayed on UI for user review.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3288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Abstractive Method: T5-small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099792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 Steps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743920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 Translation: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Input text is translated to English if necessary to align with T5-small's primary training.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206484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Addition: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prefix "summarize: " is added to the beginning of the input text to guide the model.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3939" y="3099792"/>
            <a:ext cx="354937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Summarization Process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4843939" y="4171474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Integration: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Utilizes Hugging Face Transformers framework with the T5-small model.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3939" y="5634038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Parameter Tuning: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Adjust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max_length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min_length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summary size, and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temperature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creativity.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702</Words>
  <Application>Microsoft Office PowerPoint</Application>
  <PresentationFormat>Custom</PresentationFormat>
  <Paragraphs>139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Sora Light</vt:lpstr>
      <vt:lpstr>Roboto</vt:lpstr>
      <vt:lpstr>Arial</vt:lpstr>
      <vt:lpstr>Montserrat</vt:lpstr>
      <vt:lpstr>Calibri</vt:lpstr>
      <vt:lpstr>Times New Roman</vt:lpstr>
      <vt:lpstr>Raleway</vt:lpstr>
      <vt:lpstr>Barlow Bold</vt:lpstr>
      <vt:lpstr>Aharoni</vt:lpstr>
      <vt:lpstr>Alexandria Semi Bold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Truong Pham Vu Khanh</cp:lastModifiedBy>
  <cp:revision>7</cp:revision>
  <dcterms:created xsi:type="dcterms:W3CDTF">2025-07-13T01:56:13Z</dcterms:created>
  <dcterms:modified xsi:type="dcterms:W3CDTF">2025-07-13T08:06:33Z</dcterms:modified>
</cp:coreProperties>
</file>